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1" r:id="rId1"/>
  </p:sldMasterIdLst>
  <p:notesMasterIdLst>
    <p:notesMasterId r:id="rId30"/>
  </p:notesMasterIdLst>
  <p:sldIdLst>
    <p:sldId id="281" r:id="rId2"/>
    <p:sldId id="282" r:id="rId3"/>
    <p:sldId id="257" r:id="rId4"/>
    <p:sldId id="258" r:id="rId5"/>
    <p:sldId id="259" r:id="rId6"/>
    <p:sldId id="28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4" r:id="rId15"/>
    <p:sldId id="268" r:id="rId16"/>
    <p:sldId id="269" r:id="rId17"/>
    <p:sldId id="270" r:id="rId18"/>
    <p:sldId id="271" r:id="rId19"/>
    <p:sldId id="285" r:id="rId20"/>
    <p:sldId id="272" r:id="rId21"/>
    <p:sldId id="273" r:id="rId22"/>
    <p:sldId id="275" r:id="rId23"/>
    <p:sldId id="276" r:id="rId24"/>
    <p:sldId id="287" r:id="rId25"/>
    <p:sldId id="277" r:id="rId26"/>
    <p:sldId id="279" r:id="rId27"/>
    <p:sldId id="280" r:id="rId28"/>
    <p:sldId id="283" r:id="rId29"/>
  </p:sldIdLst>
  <p:sldSz cx="130048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73"/>
  </p:normalViewPr>
  <p:slideViewPr>
    <p:cSldViewPr snapToGrid="0" showGuides="1">
      <p:cViewPr varScale="1">
        <p:scale>
          <a:sx n="61" d="100"/>
          <a:sy n="61" d="100"/>
        </p:scale>
        <p:origin x="648" y="23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0222848@N03/695668312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www.flickr.com/photos/30222848@N03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u="none" strike="noStrike" dirty="0">
                <a:solidFill>
                  <a:srgbClr val="0372A6"/>
                </a:solidFill>
                <a:effectLst/>
                <a:latin typeface="Tahoma" panose="020B0604030504040204" pitchFamily="34" charset="0"/>
                <a:hlinkClick r:id="rId3"/>
              </a:rPr>
              <a:t>"Gender Stereotyping"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by </a:t>
            </a:r>
            <a:r>
              <a:rPr lang="en-US" altLang="zh-CN" b="0" i="0" u="none" strike="noStrike" dirty="0">
                <a:solidFill>
                  <a:srgbClr val="0372A6"/>
                </a:solidFill>
                <a:effectLst/>
                <a:latin typeface="Tahoma" panose="020B0604030504040204" pitchFamily="34" charset="0"/>
                <a:hlinkClick r:id="rId4"/>
              </a:rPr>
              <a:t>sickboyy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is licensed under </a:t>
            </a:r>
            <a:r>
              <a:rPr lang="en-US" altLang="zh-CN" b="0" i="0" u="none" strike="noStrike" dirty="0">
                <a:solidFill>
                  <a:srgbClr val="0372A6"/>
                </a:solidFill>
                <a:effectLst/>
                <a:latin typeface="Tahoma" panose="020B0604030504040204" pitchFamily="34" charset="0"/>
                <a:hlinkClick r:id="rId5" tooltip="https://creativecommons.org/licenses/by-nc-nd/2.0/"/>
              </a:rPr>
              <a:t>CC BY-NC-ND 2.0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36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u="none" strike="noStrike" dirty="0">
                <a:solidFill>
                  <a:srgbClr val="6A6A6A"/>
                </a:solidFill>
                <a:effectLst/>
                <a:latin typeface="Arial" panose="020B0604020202020204" pitchFamily="34" charset="0"/>
              </a:rPr>
              <a:t>An archival birthday card from the 1910s with a girl in a blue frock, and a boy in a pink suit.</a:t>
            </a:r>
          </a:p>
          <a:p>
            <a:r>
              <a:rPr lang="en-US" altLang="zh-CN" b="1" dirty="0">
                <a:latin typeface="+mj-lt"/>
              </a:rPr>
              <a:t>'The generally accepted rule is pink for the boys, and blue for the girls. The reason is that pink, being a more decided and stronger color, is more suitable for the boy, while blue, which is more delicate and dainty, is prettier for the girl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06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C16B6-48C1-BB8E-370B-CB8D1F90D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D51D85-270A-CF3D-F12D-CBA4BA9C9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485446-B117-6650-43AD-1E3F1324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04C-D7CF-4861-95F0-3F5ACF508755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567835-25E5-D7C2-4C76-B6C5B5CD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222A5-42A9-6251-70C0-0113F833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304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4D8F2-18AA-CF60-850F-EE0B37FF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D84D72-6F12-EE5E-2AC5-75512ED65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86DC38-2308-3DE3-6E21-6E44C640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24B-F41A-4540-8EEC-C29B4F79802D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AD87EC-8433-6956-313F-84D33EAD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046D3C-A65F-B425-B4EE-40E8B602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279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A11EEC-B7F6-EDA2-C201-F70D485D9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20576B-3646-A10E-5789-1C1E7CA49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A1D7B-545D-CDB3-5336-E8A0AB8A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989E-5397-49EE-B0F5-E72D9FFD7EC0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5697DC-76AD-E06F-3324-6CDF3AAB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26A26-3C0F-A209-F0AD-1C867829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4829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4677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43199" y="707439"/>
            <a:ext cx="10700799" cy="6208525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4032"/>
              </a:spcAft>
              <a:defRPr sz="9102" cap="all" baseline="0">
                <a:solidFill>
                  <a:schemeClr val="tx1"/>
                </a:solidFill>
              </a:defRPr>
            </a:lvl1pPr>
            <a:lvl2pPr>
              <a:defRPr sz="2560">
                <a:solidFill>
                  <a:schemeClr val="accent1"/>
                </a:solidFill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A049C-4F69-43AF-8C8B-0B56DA46C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02399" y="4164267"/>
            <a:ext cx="6041600" cy="49152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2CD92-94A0-4183-91AF-1A31B8F16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5" y="0"/>
            <a:ext cx="2470181" cy="9753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5C636-BAFD-854B-9B7F-A267A335B9F2}"/>
              </a:ext>
            </a:extLst>
          </p:cNvPr>
          <p:cNvSpPr txBox="1">
            <a:spLocks/>
          </p:cNvSpPr>
          <p:nvPr userDrawn="1"/>
        </p:nvSpPr>
        <p:spPr>
          <a:xfrm>
            <a:off x="10521498" y="9459767"/>
            <a:ext cx="2593799" cy="169169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84"/>
              </a:spcBef>
            </a:pPr>
            <a:r>
              <a:rPr lang="en-US" sz="569" dirty="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br>
              <a:rPr lang="en-US" sz="569" dirty="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69" dirty="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569" dirty="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10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800" y="2389333"/>
            <a:ext cx="5632000" cy="614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800" y="2389333"/>
            <a:ext cx="5632000" cy="614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ANU SCHOOL OF LAW  |   PRESENTATION NAME GOES HERE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0A01DC5-1685-4615-8240-15192985C6A2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CA85DCDF-C5A3-43A1-9E40-308CB7A5F96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357018" y="9318400"/>
            <a:ext cx="1024000" cy="2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3" cap="all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DD MMM YY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CF810F9-EC51-4622-9468-3349A7AFA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0587" y="614402"/>
            <a:ext cx="12031698" cy="1774933"/>
          </a:xfrm>
        </p:spPr>
        <p:txBody>
          <a:bodyPr/>
          <a:lstStyle>
            <a:lvl1pPr>
              <a:lnSpc>
                <a:spcPct val="80000"/>
              </a:lnSpc>
              <a:defRPr sz="5120">
                <a:solidFill>
                  <a:schemeClr val="accent1"/>
                </a:solidFill>
              </a:defRPr>
            </a:lvl1pPr>
            <a:lvl2pPr>
              <a:defRPr sz="2560"/>
            </a:lvl2pPr>
            <a:lvl3pPr>
              <a:buNone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2504660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6D05FB-9E00-4E05-8A11-8AC6AA5F1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4399" y="707438"/>
            <a:ext cx="7982374" cy="3228881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4032"/>
              </a:spcAft>
              <a:defRPr sz="9102" cap="all" baseline="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2560"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2C6D-31F3-4B5D-8AEA-D378B3F6B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54596" y="2389334"/>
            <a:ext cx="7981244" cy="5539081"/>
          </a:xfrm>
        </p:spPr>
        <p:txBody>
          <a:bodyPr/>
          <a:lstStyle>
            <a:lvl1pPr>
              <a:spcAft>
                <a:spcPts val="4032"/>
              </a:spcAft>
              <a:defRPr sz="2560"/>
            </a:lvl1pPr>
            <a:lvl2pPr>
              <a:spcAft>
                <a:spcPts val="0"/>
              </a:spcAft>
              <a:defRPr sz="1707">
                <a:latin typeface="+mj-lt"/>
              </a:defRPr>
            </a:lvl2pPr>
            <a:lvl3pPr>
              <a:defRPr sz="1707"/>
            </a:lvl3pPr>
            <a:lvl4pPr>
              <a:defRPr sz="1707"/>
            </a:lvl4pPr>
            <a:lvl5pPr>
              <a:defRPr sz="1707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E533D-B90B-4984-80AF-6A213C6C3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5" y="0"/>
            <a:ext cx="2470181" cy="975360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1CA678-19D7-8442-96F0-22E27EFC3DED}"/>
              </a:ext>
            </a:extLst>
          </p:cNvPr>
          <p:cNvSpPr txBox="1">
            <a:spLocks/>
          </p:cNvSpPr>
          <p:nvPr userDrawn="1"/>
        </p:nvSpPr>
        <p:spPr>
          <a:xfrm>
            <a:off x="1987146" y="9584431"/>
            <a:ext cx="3724766" cy="169169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6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84"/>
              </a:spcBef>
            </a:pPr>
            <a:r>
              <a:rPr lang="en-US" sz="569" dirty="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TEQSA Provider ID: PRV12002 (Australian University)</a:t>
            </a:r>
            <a:r>
              <a:rPr lang="en-AU" sz="569" dirty="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569" dirty="0">
                <a:solidFill>
                  <a:schemeClr val="tx1">
                    <a:lumMod val="75000"/>
                  </a:schemeClr>
                </a:solidFill>
                <a:effectLst/>
                <a:latin typeface="Public Sans Light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CRICOS Provider Code: 00120C</a:t>
            </a:r>
            <a:endParaRPr lang="en-AU" sz="569" dirty="0">
              <a:solidFill>
                <a:schemeClr val="tx1">
                  <a:lumMod val="75000"/>
                </a:schemeClr>
              </a:solidFill>
              <a:effectLst/>
              <a:latin typeface="Public Sans Light" pitchFamily="2" charset="77"/>
              <a:ea typeface="Public Sans Ligh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5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772E8-5C46-88E1-72CF-CAB31B0A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AF22B-89A4-CF28-9110-1119D152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E9DA1-AA35-86C1-5CB4-CEF18E47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42F-EA91-460E-9436-9A6C9B1CB0C6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ACD0BC-B610-5569-0726-509CD18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A7619E-C292-3DDB-A2D2-F3727F55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302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90118-EA29-D2AA-64CA-E0D2E00B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BE9A0-5907-F214-9238-9184CF680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45BBBA-E54F-87A0-6E51-1297F094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4350-0632-4F67-B357-AFC21C62564D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D777B-4E3C-96D7-D093-417E6D97E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030F58-535F-309E-59B0-01E1E14F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687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DCF38-CAF3-1014-FB33-DE095001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EA81C-0DCB-C986-C7E2-C44A2CB3B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3DDDD9-C568-F22B-910A-8E0940B0A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3CC3E-C66C-8DDC-352C-F09EAE24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A35-803D-44FA-BA88-E6B5FB34758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BD3A00-B93D-ADE9-7BFF-A8D1718F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956AB2-EDE0-914B-95AF-E2EF44FA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974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E340A-95AB-691D-8064-21196554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AFA501-7CDC-8819-0BAC-C33601E2C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21215F-7B89-13FC-C3FE-DB88F1AD9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C4FF27-AA0C-52CF-94FE-9D4F5AE26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1C08A7-58FA-6ED7-95C1-3818BE14C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23D9CB-53B5-FC1D-D9D8-CED4133A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8EA-B09F-4C97-9264-D1353869D1EA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AAA228-37F4-AEAA-9170-0F52F735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4F2E54-5B02-F029-24B7-DC3B3DB3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468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365DF-6EA5-6382-43F3-A018F168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9ECD9D-95A0-6D61-5CCF-541570A6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37B0-CC05-45CB-9D8E-44851499E325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0D0C9D-6F76-BE85-B848-AEBECB84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8989F4-D900-772B-311D-365D33A2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484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0EB248-D07B-6268-8544-A289D981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1777-83B6-4CFA-89A1-52400FB2059F}" type="datetimeFigureOut">
              <a:rPr lang="en-US" smtClean="0"/>
              <a:t>5/21/24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1A6F26-45D6-F29D-9D07-09C2F037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CCDC1-EF2D-78CC-4C34-43684598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58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7C586-B99D-683E-D2F8-77FA4FF4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61E59-94DC-CE9D-6491-6CA42FE66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5B3B1D-911C-ADA5-CF1F-882F20D8F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CF8435-3B49-8F74-B5A9-888EA090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A2A1-C9A8-42DC-AF5F-29D58FE3A81E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DF8965-EF6A-EB61-84DF-2DD1A97D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6018AC-50D9-B8DD-0240-0ABD7238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507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DFA81-24C4-A94D-7858-ACF293D2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7DF854-4C22-3509-C60C-56E9DE48E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66F733-8932-EDB5-5728-73DEC94CD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7535B3-DDAE-20E6-7F03-189AC017B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28B6-2144-4760-B3DF-18C646FA52B1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198D61-7AEC-955F-7D46-8D4E6865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522133-C581-C624-5C34-0036FDEC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231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78FCA5-377D-A97B-EA80-DACE5DD5E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CF2A0F-3C9A-6E82-9CEA-6150AC6C2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A1E4D1-758B-F316-95B2-2AC4A9E5F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38EA-B09F-4C97-9264-D1353869D1EA}" type="datetimeFigureOut">
              <a:rPr lang="en-US" smtClean="0"/>
              <a:t>5/21/24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C92482-F599-51AA-9A6F-F8BBE0D37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049AA-385C-4E70-76D2-FB6D9E55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080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sycnet.apa.org/doi/10.1177/107780102762478037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Haiyue.xu@anu.edu.au" TargetMode="External"/><Relationship Id="rId2" Type="http://schemas.openxmlformats.org/officeDocument/2006/relationships/hyperlink" Target="mailto:Dingwen.qiu@anu.edu.au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publisher/yal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jstor.org/action/doBasicSearch?Query=rt%3A%22Paradoxes+of+Gender%2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5E316230-3DC5-7F35-FCCA-21237935580E}"/>
              </a:ext>
            </a:extLst>
          </p:cNvPr>
          <p:cNvSpPr txBox="1">
            <a:spLocks/>
          </p:cNvSpPr>
          <p:nvPr/>
        </p:nvSpPr>
        <p:spPr>
          <a:xfrm>
            <a:off x="1906008" y="2414352"/>
            <a:ext cx="8704000" cy="2514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2835"/>
              </a:spcAft>
              <a:buFont typeface="Arial" panose="020B0604020202020204" pitchFamily="34" charset="0"/>
              <a:buNone/>
              <a:defRPr sz="6400" b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Times New Roman" panose="02020603050405020304" pitchFamily="18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Sofia Pro Light" panose="020B0000000000000000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258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Introduction</a:t>
            </a:r>
            <a:r>
              <a:rPr lang="zh-CN" altLang="en-US" sz="6258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zh-CN" sz="6258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to</a:t>
            </a:r>
            <a:r>
              <a:rPr lang="zh-CN" altLang="en-US" sz="6258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zh-CN" sz="6258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gender</a:t>
            </a:r>
            <a:r>
              <a:rPr lang="zh-CN" altLang="en-US" sz="6258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zh-CN" sz="6258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studies</a:t>
            </a:r>
            <a:endParaRPr lang="en-US" sz="6258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89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roductory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Introductory Concepts</a:t>
            </a:r>
          </a:p>
        </p:txBody>
      </p:sp>
      <p:sp>
        <p:nvSpPr>
          <p:cNvPr id="160" name="Gender Order/Gender Regim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Gender Order/Gender Regime</a:t>
            </a:r>
          </a:p>
          <a:p>
            <a:r>
              <a:rPr b="1" dirty="0">
                <a:latin typeface="+mj-lt"/>
              </a:rPr>
              <a:t>(See Connell, 2002)</a:t>
            </a:r>
          </a:p>
        </p:txBody>
      </p:sp>
      <p:pic>
        <p:nvPicPr>
          <p:cNvPr id="161" name="截屏2024-05-14 15.29.20.png" descr="截屏2024-05-14 15.29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414" y="2596444"/>
            <a:ext cx="6677223" cy="557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BF8EB89-CD45-8BC5-466A-17958CEC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3822577"/>
            <a:ext cx="2376347" cy="37363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troductory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Introductory Concepts</a:t>
            </a:r>
          </a:p>
        </p:txBody>
      </p:sp>
      <p:sp>
        <p:nvSpPr>
          <p:cNvPr id="164" name="Gender as a social structure"/>
          <p:cNvSpPr txBox="1">
            <a:spLocks noGrp="1"/>
          </p:cNvSpPr>
          <p:nvPr>
            <p:ph type="body" idx="1"/>
          </p:nvPr>
        </p:nvSpPr>
        <p:spPr>
          <a:xfrm>
            <a:off x="894080" y="2253544"/>
            <a:ext cx="11216640" cy="618857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Gender as a social structure</a:t>
            </a:r>
            <a:endParaRPr lang="en-US" b="1" dirty="0">
              <a:latin typeface="+mj-lt"/>
            </a:endParaRPr>
          </a:p>
          <a:p>
            <a:endParaRPr b="1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00ABCF-420B-4638-F289-BF00FDBD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445689"/>
            <a:ext cx="4538732" cy="40546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7E473F-4629-4A38-AECF-178B6DCB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445455"/>
            <a:ext cx="6584950" cy="40550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ntroductory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Introductory Concepts</a:t>
            </a:r>
          </a:p>
        </p:txBody>
      </p:sp>
      <p:sp>
        <p:nvSpPr>
          <p:cNvPr id="167" name="Gender norms"/>
          <p:cNvSpPr txBox="1">
            <a:spLocks noGrp="1"/>
          </p:cNvSpPr>
          <p:nvPr>
            <p:ph type="body" idx="1"/>
          </p:nvPr>
        </p:nvSpPr>
        <p:spPr>
          <a:xfrm>
            <a:off x="894080" y="2404535"/>
            <a:ext cx="11216640" cy="618857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Gender norms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40C80F-DC5A-5AF4-82B7-964225638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7"/>
          <a:stretch/>
        </p:blipFill>
        <p:spPr>
          <a:xfrm>
            <a:off x="1834707" y="2969885"/>
            <a:ext cx="9335386" cy="6783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troductory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Introductory Concepts</a:t>
            </a:r>
          </a:p>
        </p:txBody>
      </p:sp>
      <p:sp>
        <p:nvSpPr>
          <p:cNvPr id="170" name="Gender: Conflict, Power, Struggle"/>
          <p:cNvSpPr txBox="1">
            <a:spLocks noGrp="1"/>
          </p:cNvSpPr>
          <p:nvPr>
            <p:ph type="body" idx="1"/>
          </p:nvPr>
        </p:nvSpPr>
        <p:spPr>
          <a:xfrm>
            <a:off x="894080" y="2215444"/>
            <a:ext cx="11216640" cy="618857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Gender: </a:t>
            </a:r>
            <a:r>
              <a:rPr lang="en-US" b="1" dirty="0">
                <a:latin typeface="+mj-lt"/>
              </a:rPr>
              <a:t>Inequality, </a:t>
            </a:r>
            <a:r>
              <a:rPr b="1" dirty="0">
                <a:latin typeface="+mj-lt"/>
              </a:rPr>
              <a:t>Conflict, Power, Struggle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4D408B-F4E7-3B2C-C346-E2834048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2" y="2769538"/>
            <a:ext cx="6761370" cy="5634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B3A2BD-F417-7217-FD7A-D544B7A62341}"/>
              </a:ext>
            </a:extLst>
          </p:cNvPr>
          <p:cNvSpPr txBox="1"/>
          <p:nvPr/>
        </p:nvSpPr>
        <p:spPr>
          <a:xfrm>
            <a:off x="1708029" y="8465361"/>
            <a:ext cx="985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www.reddit.com</a:t>
            </a:r>
            <a:r>
              <a:rPr kumimoji="1" lang="en-US" altLang="zh-CN" dirty="0"/>
              <a:t>/r/</a:t>
            </a:r>
            <a:r>
              <a:rPr kumimoji="1" lang="en-US" altLang="zh-CN" dirty="0" err="1"/>
              <a:t>MensRights</a:t>
            </a:r>
            <a:r>
              <a:rPr kumimoji="1" lang="en-US" altLang="zh-CN" dirty="0"/>
              <a:t>/comments/</a:t>
            </a:r>
            <a:r>
              <a:rPr kumimoji="1" lang="en-US" altLang="zh-CN" dirty="0" err="1"/>
              <a:t>bxuxov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gender_double_standards_infographic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e Sex/Gender Distinction">
            <a:extLst>
              <a:ext uri="{FF2B5EF4-FFF2-40B4-BE49-F238E27FC236}">
                <a16:creationId xmlns:a16="http://schemas.microsoft.com/office/drawing/2014/main" id="{A92150FE-199C-35AE-D007-87B944CBA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9031" y="3934177"/>
            <a:ext cx="11216640" cy="1885245"/>
          </a:xfrm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5400" b="1" dirty="0">
                <a:latin typeface="+mn-lt"/>
              </a:rPr>
              <a:t>The Sex/Gender Distinction</a:t>
            </a:r>
          </a:p>
        </p:txBody>
      </p:sp>
    </p:spTree>
    <p:extLst>
      <p:ext uri="{BB962C8B-B14F-4D97-AF65-F5344CB8AC3E}">
        <p14:creationId xmlns:p14="http://schemas.microsoft.com/office/powerpoint/2010/main" val="5988008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e Sex/Gender Disti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5400" b="1" dirty="0">
                <a:latin typeface="+mn-lt"/>
              </a:rPr>
              <a:t>The Sex/Gender Distinction</a:t>
            </a:r>
          </a:p>
        </p:txBody>
      </p:sp>
      <p:sp>
        <p:nvSpPr>
          <p:cNvPr id="176" name="View 1: Gender as natura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View 1</a:t>
            </a:r>
            <a:r>
              <a:rPr b="1" dirty="0">
                <a:latin typeface="+mj-lt"/>
              </a:rPr>
              <a:t>: Gender as natural</a:t>
            </a:r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b="1" dirty="0"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6FEF0C-907E-B1F0-5AEF-DA9D7221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88" y="3253817"/>
            <a:ext cx="10179623" cy="57231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Sex/Gender Disti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5400" b="1" dirty="0">
                <a:latin typeface="+mn-lt"/>
              </a:rPr>
              <a:t>The Sex/Gender Distinction</a:t>
            </a:r>
          </a:p>
        </p:txBody>
      </p:sp>
      <p:sp>
        <p:nvSpPr>
          <p:cNvPr id="179" name="View 2: Gender as socially constructed"/>
          <p:cNvSpPr txBox="1">
            <a:spLocks noGrp="1"/>
          </p:cNvSpPr>
          <p:nvPr>
            <p:ph type="body" idx="1"/>
          </p:nvPr>
        </p:nvSpPr>
        <p:spPr>
          <a:xfrm>
            <a:off x="894080" y="2215444"/>
            <a:ext cx="11216640" cy="6188570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View 2</a:t>
            </a:r>
            <a:r>
              <a:rPr b="1" dirty="0">
                <a:latin typeface="+mj-lt"/>
              </a:rPr>
              <a:t>: Gender as socially constructed</a:t>
            </a:r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b="1" dirty="0"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F09145-8D80-337A-DA39-BA951DCB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23" y="3171614"/>
            <a:ext cx="9981553" cy="5232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 Sex/Gender Disti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5400" b="1" dirty="0">
                <a:latin typeface="+mn-lt"/>
              </a:rPr>
              <a:t>The Sex/Gender Distinction</a:t>
            </a:r>
          </a:p>
        </p:txBody>
      </p:sp>
      <p:sp>
        <p:nvSpPr>
          <p:cNvPr id="182" name="'One is not born, but rather becomes, a woman'…"/>
          <p:cNvSpPr txBox="1">
            <a:spLocks noGrp="1"/>
          </p:cNvSpPr>
          <p:nvPr>
            <p:ph type="body" idx="1"/>
          </p:nvPr>
        </p:nvSpPr>
        <p:spPr>
          <a:xfrm>
            <a:off x="8246810" y="3310464"/>
            <a:ext cx="3398808" cy="622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2400" b="1" dirty="0">
                <a:latin typeface="+mj-lt"/>
              </a:rPr>
              <a:t>Simone de Beauvoir, The Second Sex, 1949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34890D-B251-BAAE-7A32-6537659C2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75" y="2162951"/>
            <a:ext cx="7078129" cy="35390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8A6C6C-F0AC-AEA4-7B08-164A9743C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90" y="5731368"/>
            <a:ext cx="7078130" cy="3539065"/>
          </a:xfrm>
          <a:prstGeom prst="rect">
            <a:avLst/>
          </a:prstGeom>
        </p:spPr>
      </p:pic>
      <p:sp>
        <p:nvSpPr>
          <p:cNvPr id="4" name="'One is not born, but rather becomes, a woman'…">
            <a:extLst>
              <a:ext uri="{FF2B5EF4-FFF2-40B4-BE49-F238E27FC236}">
                <a16:creationId xmlns:a16="http://schemas.microsoft.com/office/drawing/2014/main" id="{CCCB12D8-4F82-238D-55F5-8165371F3B08}"/>
              </a:ext>
            </a:extLst>
          </p:cNvPr>
          <p:cNvSpPr txBox="1">
            <a:spLocks/>
          </p:cNvSpPr>
          <p:nvPr/>
        </p:nvSpPr>
        <p:spPr>
          <a:xfrm>
            <a:off x="1501715" y="6965008"/>
            <a:ext cx="3562350" cy="1071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</a:rPr>
              <a:t>Judith Butler, Gender Trouble, 1990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he Sex/Gender Disti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5400" b="1" dirty="0">
                <a:latin typeface="+mn-lt"/>
              </a:rPr>
              <a:t>The Sex/Gender Distinction</a:t>
            </a:r>
          </a:p>
        </p:txBody>
      </p:sp>
      <p:sp>
        <p:nvSpPr>
          <p:cNvPr id="185" name="'Sex refers to the biological apparatus...the male and the female...our chromosomal, chemical, anatomical organisation. Gender refers to the meanings that are attached to those differences within a culture.…"/>
          <p:cNvSpPr txBox="1">
            <a:spLocks noGrp="1"/>
          </p:cNvSpPr>
          <p:nvPr>
            <p:ph type="body" idx="1"/>
          </p:nvPr>
        </p:nvSpPr>
        <p:spPr>
          <a:xfrm>
            <a:off x="894080" y="2710744"/>
            <a:ext cx="11216640" cy="52521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b="1" dirty="0">
                <a:latin typeface="+mj-lt"/>
              </a:rPr>
              <a:t>'</a:t>
            </a:r>
            <a:r>
              <a:rPr b="1" dirty="0">
                <a:highlight>
                  <a:srgbClr val="FFFF00"/>
                </a:highlight>
                <a:latin typeface="+mj-lt"/>
              </a:rPr>
              <a:t>Sex</a:t>
            </a:r>
            <a:r>
              <a:rPr b="1" dirty="0">
                <a:latin typeface="+mj-lt"/>
              </a:rPr>
              <a:t> refers to the biological apparatus...the male and the female...our chromosomal, chemical, anatomical </a:t>
            </a:r>
            <a:r>
              <a:rPr b="1" dirty="0" err="1">
                <a:latin typeface="+mj-lt"/>
              </a:rPr>
              <a:t>organisation</a:t>
            </a:r>
            <a:r>
              <a:rPr b="1" dirty="0">
                <a:latin typeface="+mj-lt"/>
              </a:rPr>
              <a:t>. </a:t>
            </a:r>
            <a:r>
              <a:rPr b="1" dirty="0">
                <a:highlight>
                  <a:srgbClr val="FFFF00"/>
                </a:highlight>
                <a:latin typeface="+mj-lt"/>
              </a:rPr>
              <a:t>Gender</a:t>
            </a:r>
            <a:r>
              <a:rPr b="1" dirty="0">
                <a:latin typeface="+mj-lt"/>
              </a:rPr>
              <a:t> refers to the meanings that are attached to those differences within a culture.</a:t>
            </a:r>
          </a:p>
          <a:p>
            <a:r>
              <a:rPr b="1" dirty="0">
                <a:latin typeface="+mj-lt"/>
              </a:rPr>
              <a:t>Sex is male and female; gender is </a:t>
            </a:r>
            <a:r>
              <a:rPr b="1" dirty="0">
                <a:highlight>
                  <a:srgbClr val="FFFF00"/>
                </a:highlight>
                <a:latin typeface="+mj-lt"/>
              </a:rPr>
              <a:t>masculinity</a:t>
            </a:r>
            <a:r>
              <a:rPr b="1" dirty="0">
                <a:latin typeface="+mj-lt"/>
              </a:rPr>
              <a:t> and </a:t>
            </a:r>
            <a:r>
              <a:rPr b="1" dirty="0">
                <a:highlight>
                  <a:srgbClr val="FFFF00"/>
                </a:highlight>
                <a:latin typeface="+mj-lt"/>
              </a:rPr>
              <a:t>femininity</a:t>
            </a:r>
            <a:r>
              <a:rPr b="1" dirty="0">
                <a:latin typeface="+mj-lt"/>
              </a:rPr>
              <a:t>-what it means to be a man or a woman'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endParaRPr b="1" dirty="0">
              <a:latin typeface="+mj-lt"/>
            </a:endParaRPr>
          </a:p>
          <a:p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+mj-lt"/>
              </a:rPr>
              <a:t>Kimmel, M. S. (2002). 'Gender symmetry' in domestic violence: A substantive and methodological research review. </a:t>
            </a:r>
            <a:r>
              <a:rPr lang="en-US" altLang="zh-CN" b="0" i="1" u="none" strike="noStrike" dirty="0">
                <a:solidFill>
                  <a:srgbClr val="333333"/>
                </a:solidFill>
                <a:effectLst/>
                <a:latin typeface="+mj-lt"/>
              </a:rPr>
              <a:t>Violence Against Women, 8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+mj-lt"/>
              </a:rPr>
              <a:t>(11), 1332-1363. </a:t>
            </a:r>
            <a:r>
              <a:rPr lang="en-US" altLang="zh-CN" b="0" i="0" u="none" strike="noStrike" dirty="0">
                <a:solidFill>
                  <a:srgbClr val="2C72B7"/>
                </a:solidFill>
                <a:effectLst/>
                <a:latin typeface="+mj-lt"/>
                <a:hlinkClick r:id="rId2"/>
              </a:rPr>
              <a:t>https://doi.org/10.1177/107780102762478037</a:t>
            </a:r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endParaRPr b="1" dirty="0">
              <a:latin typeface="+mj-lt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structing Gender">
            <a:extLst>
              <a:ext uri="{FF2B5EF4-FFF2-40B4-BE49-F238E27FC236}">
                <a16:creationId xmlns:a16="http://schemas.microsoft.com/office/drawing/2014/main" id="{A14F930D-41BA-62D0-8F03-5BDA1C1CB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1235" y="3934177"/>
            <a:ext cx="11216640" cy="18852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Constructing Gender</a:t>
            </a:r>
          </a:p>
        </p:txBody>
      </p:sp>
    </p:spTree>
    <p:extLst>
      <p:ext uri="{BB962C8B-B14F-4D97-AF65-F5344CB8AC3E}">
        <p14:creationId xmlns:p14="http://schemas.microsoft.com/office/powerpoint/2010/main" val="17977866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EF56EF0B-71B0-A973-B977-252852EF9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00" y="3768708"/>
            <a:ext cx="5632000" cy="4608000"/>
          </a:xfrm>
        </p:spPr>
        <p:txBody>
          <a:bodyPr/>
          <a:lstStyle/>
          <a:p>
            <a:r>
              <a:rPr lang="zh-CN" altLang="en-US" sz="2560" dirty="0">
                <a:latin typeface="SimSong" panose="02020300000000000000" pitchFamily="18" charset="-122"/>
                <a:ea typeface="SimSong" panose="02020300000000000000" pitchFamily="18" charset="-122"/>
              </a:rPr>
              <a:t>邱鼎文</a:t>
            </a:r>
            <a:r>
              <a:rPr lang="zh-CN" altLang="en-US" sz="2560" dirty="0"/>
              <a:t>（</a:t>
            </a:r>
            <a:r>
              <a:rPr lang="en-US" altLang="zh-CN" sz="2560" dirty="0"/>
              <a:t>Dingwen Qiu</a:t>
            </a:r>
            <a:r>
              <a:rPr lang="zh-CN" altLang="en-US" sz="2560" dirty="0"/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sz="2276" dirty="0"/>
              <a:t>PhD candidate, School of CHL, CAP, ANU</a:t>
            </a:r>
          </a:p>
          <a:p>
            <a:endParaRPr lang="en-US" altLang="zh-CN" sz="2276" dirty="0"/>
          </a:p>
          <a:p>
            <a:r>
              <a:rPr lang="en-US" altLang="zh-CN" sz="2276" dirty="0"/>
              <a:t>Research interests: Social changes, Aspirations, and international schools in China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32821C6C-4F0C-1DC2-90DB-17A5B8724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000" y="3768708"/>
            <a:ext cx="5632000" cy="4608000"/>
          </a:xfrm>
        </p:spPr>
        <p:txBody>
          <a:bodyPr/>
          <a:lstStyle/>
          <a:p>
            <a:r>
              <a:rPr lang="zh-CN" altLang="en-US" sz="2560" dirty="0">
                <a:latin typeface="SimSong" panose="02020300000000000000" pitchFamily="18" charset="-122"/>
                <a:ea typeface="SimSong" panose="02020300000000000000" pitchFamily="18" charset="-122"/>
              </a:rPr>
              <a:t>徐海月</a:t>
            </a:r>
            <a:r>
              <a:rPr lang="zh-CN" altLang="en-US" sz="2560" dirty="0"/>
              <a:t>（</a:t>
            </a:r>
            <a:r>
              <a:rPr lang="en-US" altLang="zh-CN" sz="2560" dirty="0"/>
              <a:t>Haiyue Xu</a:t>
            </a:r>
            <a:r>
              <a:rPr lang="zh-CN" altLang="en-US" sz="2560" dirty="0"/>
              <a:t>）</a:t>
            </a:r>
            <a:endParaRPr lang="en-US" altLang="zh-CN" sz="2560" dirty="0"/>
          </a:p>
          <a:p>
            <a:r>
              <a:rPr lang="en-US" altLang="zh-CN" sz="2276" dirty="0"/>
              <a:t>PhD candidate, School of CHL, CAP, ANU</a:t>
            </a:r>
          </a:p>
          <a:p>
            <a:endParaRPr lang="en-US" altLang="zh-CN" sz="2276" dirty="0"/>
          </a:p>
          <a:p>
            <a:r>
              <a:rPr lang="en-US" altLang="zh-CN" sz="2276" dirty="0"/>
              <a:t>Research interests: Family relations, Gender and class inequalities in China</a:t>
            </a:r>
            <a:endParaRPr lang="zh-CN" altLang="en-US" sz="2276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F50D8-566C-4392-8E60-667A8B55B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039" y="9128083"/>
            <a:ext cx="7680000" cy="153600"/>
          </a:xfrm>
        </p:spPr>
        <p:txBody>
          <a:bodyPr/>
          <a:lstStyle/>
          <a:p>
            <a:r>
              <a:rPr lang="en-US" dirty="0"/>
              <a:t>ANU SCHOOL OF Culture, History and Language  |   Dingwen Qiu and Haiyue Xu</a:t>
            </a:r>
            <a:endParaRPr lang="en-AU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7DF33999-6894-BE21-8F7F-0D66B8ABB6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302" y="2079546"/>
            <a:ext cx="12031698" cy="1331200"/>
          </a:xfrm>
        </p:spPr>
        <p:txBody>
          <a:bodyPr>
            <a:normAutofit/>
          </a:bodyPr>
          <a:lstStyle/>
          <a:p>
            <a:r>
              <a:rPr lang="en-US" altLang="zh-CN" sz="6258" dirty="0">
                <a:solidFill>
                  <a:schemeClr val="accent4">
                    <a:lumMod val="75000"/>
                  </a:schemeClr>
                </a:solidFill>
              </a:rPr>
              <a:t>Speakers</a:t>
            </a:r>
            <a:endParaRPr lang="zh-CN" altLang="en-US" sz="6258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6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structing Gen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Constructing Gender</a:t>
            </a:r>
          </a:p>
        </p:txBody>
      </p:sp>
      <p:sp>
        <p:nvSpPr>
          <p:cNvPr id="188" name="Congratulations, it's a ...…"/>
          <p:cNvSpPr txBox="1">
            <a:spLocks noGrp="1"/>
          </p:cNvSpPr>
          <p:nvPr>
            <p:ph type="body" idx="1"/>
          </p:nvPr>
        </p:nvSpPr>
        <p:spPr>
          <a:xfrm>
            <a:off x="6176512" y="2613696"/>
            <a:ext cx="5296620" cy="5781006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j-lt"/>
              </a:rPr>
              <a:t>'For the individual, gender construction starts with assignment to a sex category on the basis of what genitalia look like at birth.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r>
              <a:rPr lang="en-US" b="1" dirty="0"/>
              <a:t>Judith Lorber</a:t>
            </a:r>
            <a:r>
              <a:rPr lang="en-US" b="1" dirty="0">
                <a:latin typeface="+mj-lt"/>
              </a:rPr>
              <a:t>, The Social Construction of Gender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001FD6-3969-16D8-E8A5-090EC30B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1948259"/>
            <a:ext cx="4557814" cy="62739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structing Gen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Constructing Gender</a:t>
            </a:r>
          </a:p>
        </p:txBody>
      </p:sp>
      <p:sp>
        <p:nvSpPr>
          <p:cNvPr id="191" name="' A sex category becomes a gender through naming, dress and the use of other gender markers'…"/>
          <p:cNvSpPr txBox="1">
            <a:spLocks noGrp="1"/>
          </p:cNvSpPr>
          <p:nvPr>
            <p:ph type="body" idx="1"/>
          </p:nvPr>
        </p:nvSpPr>
        <p:spPr>
          <a:xfrm>
            <a:off x="894080" y="2044353"/>
            <a:ext cx="11062131" cy="2280356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' A sex category becomes a gender through naming, dress and the use of other gender markers'</a:t>
            </a:r>
            <a:endParaRPr lang="en-US" b="1" dirty="0">
              <a:latin typeface="+mj-lt"/>
            </a:endParaRPr>
          </a:p>
          <a:p>
            <a:endParaRPr b="1" dirty="0">
              <a:latin typeface="+mj-lt"/>
            </a:endParaRPr>
          </a:p>
          <a:p>
            <a:r>
              <a:rPr b="1" dirty="0"/>
              <a:t>Judith Lorber</a:t>
            </a:r>
            <a:r>
              <a:rPr b="1" dirty="0">
                <a:latin typeface="+mj-lt"/>
              </a:rPr>
              <a:t>, The Social Construction of Gender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729C72-611A-091C-FF85-2A4FB357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1" t="7946" r="3228" b="6110"/>
          <a:stretch/>
        </p:blipFill>
        <p:spPr>
          <a:xfrm>
            <a:off x="894080" y="4876800"/>
            <a:ext cx="5115366" cy="32303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A67BB2-E691-47D2-7102-065647B71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356" y="4876799"/>
            <a:ext cx="4836518" cy="32303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nstructing Gen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Constructing Gender</a:t>
            </a:r>
          </a:p>
        </p:txBody>
      </p:sp>
      <p:sp>
        <p:nvSpPr>
          <p:cNvPr id="197" name="'Doing' gender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'Doing' gender</a:t>
            </a:r>
            <a:r>
              <a:rPr lang="en-US" b="1" dirty="0">
                <a:latin typeface="+mj-lt"/>
              </a:rPr>
              <a:t> </a:t>
            </a:r>
            <a:endParaRPr b="1" dirty="0"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23FCA5-2ABD-24CC-C39A-42E8AE50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58" y="3496932"/>
            <a:ext cx="7772400" cy="49199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nstructing Gen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Constructing Gender</a:t>
            </a:r>
          </a:p>
        </p:txBody>
      </p:sp>
      <p:sp>
        <p:nvSpPr>
          <p:cNvPr id="200" name="'Doing' gender or having it done to us?"/>
          <p:cNvSpPr txBox="1">
            <a:spLocks noGrp="1"/>
          </p:cNvSpPr>
          <p:nvPr>
            <p:ph type="body" idx="1"/>
          </p:nvPr>
        </p:nvSpPr>
        <p:spPr>
          <a:xfrm>
            <a:off x="894080" y="2044353"/>
            <a:ext cx="11216640" cy="618857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'Doing' gender or having it done to us?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AAA53D-F248-CAB2-E32C-BD87DEE9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43" y="2655440"/>
            <a:ext cx="8462513" cy="59832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structing Gender">
            <a:extLst>
              <a:ext uri="{FF2B5EF4-FFF2-40B4-BE49-F238E27FC236}">
                <a16:creationId xmlns:a16="http://schemas.microsoft.com/office/drawing/2014/main" id="{3104B4F1-BDA9-6744-E683-CD5694A811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8160" y="3934177"/>
            <a:ext cx="11216640" cy="18852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Gender as Social Stratification </a:t>
            </a:r>
            <a:endParaRPr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75404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ender as Social Strat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84886">
              <a:defRPr sz="6640"/>
            </a:lvl1pPr>
          </a:lstStyle>
          <a:p>
            <a:r>
              <a:rPr sz="5400" b="1" dirty="0">
                <a:latin typeface="+mn-lt"/>
              </a:rPr>
              <a:t>Gender as Social Stratification</a:t>
            </a:r>
          </a:p>
        </p:txBody>
      </p:sp>
      <p:sp>
        <p:nvSpPr>
          <p:cNvPr id="203" name="Social stratification: when differences lead to one group having more status, power or privilege than another"/>
          <p:cNvSpPr txBox="1">
            <a:spLocks noGrp="1"/>
          </p:cNvSpPr>
          <p:nvPr>
            <p:ph type="body" idx="1"/>
          </p:nvPr>
        </p:nvSpPr>
        <p:spPr>
          <a:xfrm>
            <a:off x="894080" y="2404535"/>
            <a:ext cx="11216640" cy="618857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Social stratification: when differences lead to one group having more status, power or privilege than another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AC952C-0010-7EAF-20A3-F962297A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18" y="4045202"/>
            <a:ext cx="5370824" cy="35805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3EFC43-21EA-0C02-AF44-B0069895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179" y="4045202"/>
            <a:ext cx="4378761" cy="35805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ender as Social Strat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84886">
              <a:defRPr sz="6640"/>
            </a:lvl1pPr>
          </a:lstStyle>
          <a:p>
            <a:r>
              <a:rPr sz="5400" b="1" dirty="0">
                <a:latin typeface="+mn-lt"/>
              </a:rPr>
              <a:t>Gender as Social Stratification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3A5299-A0E1-455F-398F-2B6D8FC0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1"/>
          <a:stretch/>
        </p:blipFill>
        <p:spPr>
          <a:xfrm>
            <a:off x="-942196" y="2290157"/>
            <a:ext cx="14889192" cy="8638566"/>
          </a:xfrm>
          <a:prstGeom prst="rect">
            <a:avLst/>
          </a:prstGeom>
        </p:spPr>
      </p:pic>
      <p:sp>
        <p:nvSpPr>
          <p:cNvPr id="209" name="The big questions:…"/>
          <p:cNvSpPr txBox="1">
            <a:spLocks noGrp="1"/>
          </p:cNvSpPr>
          <p:nvPr>
            <p:ph type="body" idx="1"/>
          </p:nvPr>
        </p:nvSpPr>
        <p:spPr>
          <a:xfrm>
            <a:off x="3623093" y="3724885"/>
            <a:ext cx="6400033" cy="6188570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The big questions:</a:t>
            </a:r>
          </a:p>
          <a:p>
            <a:r>
              <a:rPr b="1" dirty="0">
                <a:latin typeface="+mj-lt"/>
              </a:rPr>
              <a:t>﻿﻿Do we live in a gender stratified society?</a:t>
            </a:r>
          </a:p>
          <a:p>
            <a:r>
              <a:rPr b="1" dirty="0">
                <a:latin typeface="+mj-lt"/>
              </a:rPr>
              <a:t>﻿﻿Do men as a group have more access to power &amp; resources than women as a group?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ender as Social Strat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84886">
              <a:defRPr sz="6640"/>
            </a:lvl1pPr>
          </a:lstStyle>
          <a:p>
            <a:r>
              <a:rPr sz="5400" b="1" dirty="0">
                <a:latin typeface="+mn-lt"/>
              </a:rPr>
              <a:t>Gender as Social Stratification</a:t>
            </a:r>
          </a:p>
        </p:txBody>
      </p:sp>
      <p:sp>
        <p:nvSpPr>
          <p:cNvPr id="212" name="More big questions:…"/>
          <p:cNvSpPr txBox="1">
            <a:spLocks noGrp="1"/>
          </p:cNvSpPr>
          <p:nvPr>
            <p:ph type="body" idx="1"/>
          </p:nvPr>
        </p:nvSpPr>
        <p:spPr>
          <a:xfrm>
            <a:off x="894080" y="2032682"/>
            <a:ext cx="7646071" cy="537544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More big questions:</a:t>
            </a:r>
          </a:p>
          <a:p>
            <a:pPr marL="0" indent="0">
              <a:buNone/>
            </a:pPr>
            <a:endParaRPr b="1" dirty="0">
              <a:latin typeface="+mj-lt"/>
            </a:endParaRPr>
          </a:p>
        </p:txBody>
      </p:sp>
      <p:sp>
        <p:nvSpPr>
          <p:cNvPr id="3" name="More big questions:…">
            <a:extLst>
              <a:ext uri="{FF2B5EF4-FFF2-40B4-BE49-F238E27FC236}">
                <a16:creationId xmlns:a16="http://schemas.microsoft.com/office/drawing/2014/main" id="{1B5FF006-24DE-59D3-A7A7-E52274F804FB}"/>
              </a:ext>
            </a:extLst>
          </p:cNvPr>
          <p:cNvSpPr txBox="1">
            <a:spLocks/>
          </p:cNvSpPr>
          <p:nvPr/>
        </p:nvSpPr>
        <p:spPr>
          <a:xfrm>
            <a:off x="8639836" y="2728630"/>
            <a:ext cx="3470883" cy="2709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﻿﻿Does dividing humans into categories always produce stratification?</a:t>
            </a:r>
          </a:p>
        </p:txBody>
      </p:sp>
      <p:sp>
        <p:nvSpPr>
          <p:cNvPr id="4" name="More big questions:…">
            <a:extLst>
              <a:ext uri="{FF2B5EF4-FFF2-40B4-BE49-F238E27FC236}">
                <a16:creationId xmlns:a16="http://schemas.microsoft.com/office/drawing/2014/main" id="{69A19A64-11D5-2617-7ACE-C8A8CEC22DFE}"/>
              </a:ext>
            </a:extLst>
          </p:cNvPr>
          <p:cNvSpPr txBox="1">
            <a:spLocks/>
          </p:cNvSpPr>
          <p:nvPr/>
        </p:nvSpPr>
        <p:spPr>
          <a:xfrm>
            <a:off x="4687571" y="2721345"/>
            <a:ext cx="3470885" cy="13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﻿﻿Is inequality an inevitable aspect of gender?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</p:txBody>
      </p:sp>
      <p:sp>
        <p:nvSpPr>
          <p:cNvPr id="5" name="More big questions:…">
            <a:extLst>
              <a:ext uri="{FF2B5EF4-FFF2-40B4-BE49-F238E27FC236}">
                <a16:creationId xmlns:a16="http://schemas.microsoft.com/office/drawing/2014/main" id="{990F0F59-2FE2-96D6-4FD1-86FB044DFDB3}"/>
              </a:ext>
            </a:extLst>
          </p:cNvPr>
          <p:cNvSpPr txBox="1">
            <a:spLocks/>
          </p:cNvSpPr>
          <p:nvPr/>
        </p:nvSpPr>
        <p:spPr>
          <a:xfrm>
            <a:off x="894081" y="2735915"/>
            <a:ext cx="3470885" cy="331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﻿﻿How does gender interact with other forms of stratification such as race, class, sexuality, age, (dis)ability?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B87960-F9F0-0E33-EADB-BCF76CB5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73" y="6048906"/>
            <a:ext cx="3304876" cy="18589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B16EB4-020C-FDAD-F641-72A87552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46" y="4392410"/>
            <a:ext cx="2839817" cy="21281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412E72-DA8E-FD34-1DBF-F1B98A7DC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712" y="5437772"/>
            <a:ext cx="3699007" cy="19327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F500F-2081-411A-A323-1BFF62E6F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5604" y="1976271"/>
            <a:ext cx="7982374" cy="242166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Thank you</a:t>
            </a:r>
            <a:r>
              <a:rPr lang="zh-CN" altLang="en-US" dirty="0"/>
              <a:t>！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ECCD5-1B47-4C14-A7EA-1BFC888CE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1934" y="3623018"/>
            <a:ext cx="7981244" cy="4154311"/>
          </a:xfrm>
        </p:spPr>
        <p:txBody>
          <a:bodyPr>
            <a:normAutofit/>
          </a:bodyPr>
          <a:lstStyle/>
          <a:p>
            <a:r>
              <a:rPr lang="en-US" dirty="0"/>
              <a:t>Contact Us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邱鼎文</a:t>
            </a:r>
          </a:p>
          <a:p>
            <a:pPr lvl="1"/>
            <a:r>
              <a:rPr lang="en-US" dirty="0">
                <a:solidFill>
                  <a:srgbClr val="BE830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Dingwen.qiu@anu.edu.au</a:t>
            </a:r>
            <a:endParaRPr lang="en-US" dirty="0">
              <a:solidFill>
                <a:srgbClr val="BE830E"/>
              </a:solidFill>
            </a:endParaRPr>
          </a:p>
          <a:p>
            <a:pPr lvl="1"/>
            <a:r>
              <a:rPr lang="en-US" dirty="0" err="1">
                <a:solidFill>
                  <a:srgbClr val="BE830E"/>
                </a:solidFill>
              </a:rPr>
              <a:t>微信</a:t>
            </a:r>
            <a:r>
              <a:rPr lang="zh-CN" altLang="en-US" dirty="0">
                <a:solidFill>
                  <a:srgbClr val="BE830E"/>
                </a:solidFill>
              </a:rPr>
              <a:t>：</a:t>
            </a:r>
            <a:r>
              <a:rPr lang="en-US" altLang="zh-CN" dirty="0">
                <a:solidFill>
                  <a:srgbClr val="BE830E"/>
                </a:solidFill>
              </a:rPr>
              <a:t>AQNDUW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徐海月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Haiyue.xu@anu.edu.au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微信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en-US" altLang="zh-CN" dirty="0">
                <a:solidFill>
                  <a:schemeClr val="accent1"/>
                </a:solidFill>
              </a:rPr>
              <a:t>XHYANU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B0220F-4052-7E39-68C1-C160A0910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141" y="3984062"/>
            <a:ext cx="3604548" cy="24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flections on Gen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Reflections on Gender</a:t>
            </a:r>
          </a:p>
        </p:txBody>
      </p:sp>
      <p:sp>
        <p:nvSpPr>
          <p:cNvPr id="141" name="How is gender relevant to your identity?…"/>
          <p:cNvSpPr txBox="1">
            <a:spLocks noGrp="1"/>
          </p:cNvSpPr>
          <p:nvPr>
            <p:ph type="body" idx="1"/>
          </p:nvPr>
        </p:nvSpPr>
        <p:spPr>
          <a:xfrm>
            <a:off x="952500" y="2171452"/>
            <a:ext cx="11099800" cy="4753535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﻿﻿</a:t>
            </a:r>
            <a:r>
              <a:rPr b="1" dirty="0">
                <a:latin typeface="+mj-lt"/>
              </a:rPr>
              <a:t>How is gender relevant to your identity?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endParaRPr b="1" dirty="0">
              <a:latin typeface="+mj-lt"/>
            </a:endParaRPr>
          </a:p>
          <a:p>
            <a:r>
              <a:rPr b="1" dirty="0">
                <a:latin typeface="+mj-lt"/>
              </a:rPr>
              <a:t>﻿﻿Have a look at the objects you have with you today:</a:t>
            </a:r>
          </a:p>
          <a:p>
            <a:pPr lvl="2"/>
            <a:r>
              <a:rPr b="1" dirty="0">
                <a:latin typeface="+mj-lt"/>
              </a:rPr>
              <a:t>﻿﻿Do they express/reflect gender identity?</a:t>
            </a:r>
          </a:p>
          <a:p>
            <a:pPr lvl="2"/>
            <a:r>
              <a:rPr b="1" dirty="0">
                <a:latin typeface="+mj-lt"/>
              </a:rPr>
              <a:t>﻿﻿Or some other aspect of identity?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D0EE41-B225-29FE-AC4D-18E945071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44"/>
          <a:stretch/>
        </p:blipFill>
        <p:spPr>
          <a:xfrm>
            <a:off x="0" y="4876800"/>
            <a:ext cx="13004800" cy="7295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&quot;Gender is so much the routine ground of everyday activities that questioning its taken-for-granted assumptions and presuppositions is like thinking about whether the sun will come up&quot;…"/>
          <p:cNvSpPr txBox="1">
            <a:spLocks noGrp="1"/>
          </p:cNvSpPr>
          <p:nvPr>
            <p:ph type="body" idx="1"/>
          </p:nvPr>
        </p:nvSpPr>
        <p:spPr>
          <a:xfrm>
            <a:off x="894080" y="2816911"/>
            <a:ext cx="5452932" cy="5621865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"Gender is so much the routine ground of everyday activities that questioning its taken-for-granted assumptions and presuppositions is like thinking about whether the sun will come up"</a:t>
            </a:r>
          </a:p>
          <a:p>
            <a:r>
              <a:rPr b="1" dirty="0"/>
              <a:t>Lorber </a:t>
            </a:r>
            <a:r>
              <a:rPr b="1" dirty="0">
                <a:latin typeface="+mj-lt"/>
              </a:rPr>
              <a:t>1994</a:t>
            </a:r>
          </a:p>
        </p:txBody>
      </p:sp>
      <p:sp>
        <p:nvSpPr>
          <p:cNvPr id="6" name="Reflections on Gender">
            <a:extLst>
              <a:ext uri="{FF2B5EF4-FFF2-40B4-BE49-F238E27FC236}">
                <a16:creationId xmlns:a16="http://schemas.microsoft.com/office/drawing/2014/main" id="{5845A555-22AA-E26B-5E00-E133D54997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Reflections on Gender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26D94B-26B4-C958-1752-34982D4C5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306" y="1754954"/>
            <a:ext cx="3372597" cy="47184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C5D405-D7A1-EC6C-95B2-00BB6B442355}"/>
              </a:ext>
            </a:extLst>
          </p:cNvPr>
          <p:cNvSpPr txBox="1"/>
          <p:nvPr/>
        </p:nvSpPr>
        <p:spPr>
          <a:xfrm>
            <a:off x="7799295" y="6473423"/>
            <a:ext cx="47512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effectLst/>
                <a:latin typeface="var(--pharos-font-family-serif)"/>
              </a:rPr>
              <a:t>Paradoxes of Gender</a:t>
            </a:r>
          </a:p>
          <a:p>
            <a:r>
              <a:rPr lang="en-US" altLang="zh-CN" dirty="0"/>
              <a:t>Judith Lorber</a:t>
            </a:r>
          </a:p>
          <a:p>
            <a:r>
              <a:rPr lang="en-US" altLang="zh-CN" dirty="0"/>
              <a:t>Copyright Date: 1994</a:t>
            </a:r>
          </a:p>
          <a:p>
            <a:r>
              <a:rPr lang="en-US" altLang="zh-CN" dirty="0"/>
              <a:t>Published by:  </a:t>
            </a:r>
            <a:r>
              <a:rPr lang="en-US" altLang="zh-CN" u="sng" dirty="0">
                <a:effectLst/>
                <a:hlinkClick r:id="rId3"/>
              </a:rPr>
              <a:t>Yale University Press</a:t>
            </a:r>
            <a:endParaRPr lang="en-US" altLang="zh-CN" dirty="0"/>
          </a:p>
          <a:p>
            <a:r>
              <a:rPr lang="en-US" altLang="zh-CN" dirty="0"/>
              <a:t>Pages: 436</a:t>
            </a:r>
          </a:p>
          <a:p>
            <a:r>
              <a:rPr lang="en-US" altLang="zh-CN" dirty="0">
                <a:effectLst/>
              </a:rPr>
              <a:t>https://</a:t>
            </a:r>
            <a:r>
              <a:rPr lang="en-US" altLang="zh-CN" dirty="0" err="1">
                <a:effectLst/>
              </a:rPr>
              <a:t>www.jstor.org</a:t>
            </a:r>
            <a:r>
              <a:rPr lang="en-US" altLang="zh-CN" dirty="0">
                <a:effectLst/>
              </a:rPr>
              <a:t>/stable/j.ctt1bhkntg</a:t>
            </a:r>
          </a:p>
          <a:p>
            <a:r>
              <a:rPr lang="en-US" altLang="zh-CN" u="sng" dirty="0">
                <a:effectLst/>
                <a:latin typeface="var(--pharos-font-family-sans-serif)"/>
                <a:hlinkClick r:id="rId4"/>
              </a:rPr>
              <a:t>Search for reviews of this book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is gender studi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6674">
              <a:defRPr sz="7760"/>
            </a:lvl1pPr>
          </a:lstStyle>
          <a:p>
            <a:r>
              <a:rPr sz="5400" b="1" dirty="0">
                <a:latin typeface="+mn-lt"/>
              </a:rPr>
              <a:t>What is gender studies?</a:t>
            </a:r>
          </a:p>
        </p:txBody>
      </p:sp>
      <p:sp>
        <p:nvSpPr>
          <p:cNvPr id="147" name="Introductory Concept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82270" indent="-382270" defTabSz="502412">
              <a:spcBef>
                <a:spcPts val="3600"/>
              </a:spcBef>
              <a:defRPr sz="2752"/>
            </a:pPr>
            <a:r>
              <a:rPr b="1" dirty="0">
                <a:latin typeface="+mj-lt"/>
              </a:rPr>
              <a:t>Introductory Concepts:</a:t>
            </a:r>
          </a:p>
          <a:p>
            <a:pPr marL="1146810" lvl="2" indent="-382270" defTabSz="502412">
              <a:spcBef>
                <a:spcPts val="3600"/>
              </a:spcBef>
              <a:defRPr sz="2752"/>
            </a:pPr>
            <a:r>
              <a:rPr b="1" dirty="0">
                <a:latin typeface="+mj-lt"/>
              </a:rPr>
              <a:t>Gender as </a:t>
            </a:r>
            <a:r>
              <a:rPr b="1" dirty="0">
                <a:highlight>
                  <a:srgbClr val="FFFF00"/>
                </a:highlight>
                <a:latin typeface="+mj-lt"/>
              </a:rPr>
              <a:t>socially constructed</a:t>
            </a:r>
          </a:p>
          <a:p>
            <a:pPr marL="1146810" lvl="2" indent="-382270" defTabSz="502412">
              <a:spcBef>
                <a:spcPts val="3600"/>
              </a:spcBef>
              <a:defRPr sz="2752"/>
            </a:pPr>
            <a:r>
              <a:rPr b="1" dirty="0">
                <a:latin typeface="+mj-lt"/>
              </a:rPr>
              <a:t>﻿﻿Gender as a </a:t>
            </a:r>
            <a:r>
              <a:rPr b="1" dirty="0">
                <a:highlight>
                  <a:srgbClr val="FFFF00"/>
                </a:highlight>
                <a:latin typeface="+mj-lt"/>
              </a:rPr>
              <a:t>social institution </a:t>
            </a:r>
            <a:r>
              <a:rPr b="1" dirty="0">
                <a:latin typeface="+mj-lt"/>
              </a:rPr>
              <a:t>or </a:t>
            </a:r>
            <a:r>
              <a:rPr b="1" dirty="0">
                <a:highlight>
                  <a:srgbClr val="FFFF00"/>
                </a:highlight>
                <a:latin typeface="+mj-lt"/>
              </a:rPr>
              <a:t>social structure</a:t>
            </a:r>
            <a:r>
              <a:rPr b="1" dirty="0">
                <a:latin typeface="+mj-lt"/>
              </a:rPr>
              <a:t> and </a:t>
            </a:r>
            <a:r>
              <a:rPr b="1" dirty="0">
                <a:highlight>
                  <a:srgbClr val="FFFF00"/>
                </a:highlight>
                <a:latin typeface="+mj-lt"/>
              </a:rPr>
              <a:t>system of meanings</a:t>
            </a:r>
          </a:p>
          <a:p>
            <a:pPr marL="1146810" lvl="2" indent="-382270" defTabSz="502412">
              <a:spcBef>
                <a:spcPts val="3600"/>
              </a:spcBef>
              <a:defRPr sz="2752"/>
            </a:pPr>
            <a:r>
              <a:rPr b="1" dirty="0">
                <a:latin typeface="+mj-lt"/>
              </a:rPr>
              <a:t>﻿﻿Gender &amp; sexuality as </a:t>
            </a:r>
            <a:r>
              <a:rPr b="1" dirty="0">
                <a:highlight>
                  <a:srgbClr val="FFFF00"/>
                </a:highlight>
                <a:latin typeface="+mj-lt"/>
              </a:rPr>
              <a:t>aspects of identity</a:t>
            </a:r>
          </a:p>
          <a:p>
            <a:pPr marL="1146810" lvl="2" indent="-382270" defTabSz="502412">
              <a:spcBef>
                <a:spcPts val="3600"/>
              </a:spcBef>
              <a:defRPr sz="2752"/>
            </a:pPr>
            <a:r>
              <a:rPr b="1" dirty="0">
                <a:latin typeface="+mj-lt"/>
              </a:rPr>
              <a:t>﻿﻿Gender as intertwined with other aspects of identity and other social structures</a:t>
            </a:r>
          </a:p>
          <a:p>
            <a:pPr marL="1146810" lvl="2" indent="-382270" defTabSz="502412">
              <a:spcBef>
                <a:spcPts val="3600"/>
              </a:spcBef>
              <a:defRPr sz="2752"/>
            </a:pPr>
            <a:r>
              <a:rPr b="1" dirty="0">
                <a:latin typeface="+mj-lt"/>
              </a:rPr>
              <a:t>﻿﻿Gender, power and </a:t>
            </a:r>
            <a:r>
              <a:rPr b="1" dirty="0">
                <a:highlight>
                  <a:srgbClr val="FFFF00"/>
                </a:highlight>
                <a:latin typeface="+mj-lt"/>
              </a:rPr>
              <a:t>inequality</a:t>
            </a:r>
            <a:r>
              <a:rPr b="1" dirty="0">
                <a:latin typeface="+mj-lt"/>
              </a:rPr>
              <a:t> (includes feminist activism and scholarship)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e Sex/Gender Distinction">
            <a:extLst>
              <a:ext uri="{FF2B5EF4-FFF2-40B4-BE49-F238E27FC236}">
                <a16:creationId xmlns:a16="http://schemas.microsoft.com/office/drawing/2014/main" id="{24DCB2D0-1CFB-DEAB-C5FF-FC706797EB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6397" y="3934177"/>
            <a:ext cx="11216640" cy="1885245"/>
          </a:xfrm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lang="en-US" sz="5400" b="1" dirty="0">
                <a:latin typeface="+mn-lt"/>
              </a:rPr>
              <a:t>Introductory</a:t>
            </a:r>
            <a:r>
              <a:rPr sz="5400" b="1" dirty="0">
                <a:latin typeface="+mn-lt"/>
              </a:rPr>
              <a:t> </a:t>
            </a:r>
            <a:r>
              <a:rPr lang="en-US" sz="5400" b="1" dirty="0">
                <a:latin typeface="+mn-lt"/>
              </a:rPr>
              <a:t>Concepts</a:t>
            </a:r>
            <a:endParaRPr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79300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ntroductory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Introductory Concepts</a:t>
            </a:r>
          </a:p>
        </p:txBody>
      </p:sp>
      <p:sp>
        <p:nvSpPr>
          <p:cNvPr id="150" name="Gender is one of the major ways that human beings organise their liv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Gender is one of the major ways that human beings organise their lives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8B85F8-F091-08F2-8EBD-AEAADFDA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237" y="3284504"/>
            <a:ext cx="7792390" cy="55005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ntroductory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Introductory Concepts</a:t>
            </a:r>
          </a:p>
        </p:txBody>
      </p:sp>
      <p:sp>
        <p:nvSpPr>
          <p:cNvPr id="153" name="Gender in the West: The Binary Mode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Gender in the West: The Binary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932971-A92F-3757-1B79-6826B6050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3379329"/>
            <a:ext cx="7264400" cy="462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CD5DA4-B8F5-D9BE-CC14-D375982EC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0" y="3878341"/>
            <a:ext cx="4544905" cy="35320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ory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>
                <a:latin typeface="+mn-lt"/>
              </a:rPr>
              <a:t>Introductory Concepts</a:t>
            </a:r>
          </a:p>
        </p:txBody>
      </p:sp>
      <p:sp>
        <p:nvSpPr>
          <p:cNvPr id="156" name="Male/Female binary associated with other oppositions in Western though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+mj-lt"/>
              </a:rPr>
              <a:t>Male/Female binary associated with other oppositions in </a:t>
            </a:r>
            <a:r>
              <a:rPr lang="en-US" b="1" dirty="0">
                <a:latin typeface="+mj-lt"/>
              </a:rPr>
              <a:t>philosophical </a:t>
            </a:r>
            <a:r>
              <a:rPr b="1" dirty="0">
                <a:latin typeface="+mj-lt"/>
              </a:rPr>
              <a:t>thought</a:t>
            </a:r>
          </a:p>
        </p:txBody>
      </p:sp>
      <p:pic>
        <p:nvPicPr>
          <p:cNvPr id="157" name="截屏2024-05-14 15.29.58.png" descr="截屏2024-05-14 15.29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4115735"/>
            <a:ext cx="5754370" cy="3149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BC7241-B0CE-5D4C-1FF7-1C11B0B0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1" y="4115735"/>
            <a:ext cx="5043169" cy="31499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1C46B4-0279-154A-8A69-93AE3CDFC06A}"/>
              </a:ext>
            </a:extLst>
          </p:cNvPr>
          <p:cNvSpPr/>
          <p:nvPr/>
        </p:nvSpPr>
        <p:spPr>
          <a:xfrm>
            <a:off x="723014" y="4115735"/>
            <a:ext cx="956930" cy="2051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B2924-E978-3640-95C9-9D915ACEF5FD}"/>
              </a:ext>
            </a:extLst>
          </p:cNvPr>
          <p:cNvSpPr/>
          <p:nvPr/>
        </p:nvSpPr>
        <p:spPr>
          <a:xfrm>
            <a:off x="4001386" y="4115735"/>
            <a:ext cx="956930" cy="2051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B08AF-15FE-5E42-A666-E0C2AD6A8370}"/>
              </a:ext>
            </a:extLst>
          </p:cNvPr>
          <p:cNvSpPr/>
          <p:nvPr/>
        </p:nvSpPr>
        <p:spPr>
          <a:xfrm>
            <a:off x="7701072" y="4665153"/>
            <a:ext cx="1102685" cy="228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D1DC4-BAEE-7748-BAB1-B49F6B62C546}"/>
              </a:ext>
            </a:extLst>
          </p:cNvPr>
          <p:cNvSpPr/>
          <p:nvPr/>
        </p:nvSpPr>
        <p:spPr>
          <a:xfrm>
            <a:off x="10384022" y="4665153"/>
            <a:ext cx="1354322" cy="2288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42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1903</TotalTime>
  <Words>826</Words>
  <Application>Microsoft Macintosh PowerPoint</Application>
  <PresentationFormat>Custom</PresentationFormat>
  <Paragraphs>101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等线</vt:lpstr>
      <vt:lpstr>等线 Light</vt:lpstr>
      <vt:lpstr>Public Sans Light</vt:lpstr>
      <vt:lpstr>SimSong</vt:lpstr>
      <vt:lpstr>var(--pharos-font-family-sans-serif)</vt:lpstr>
      <vt:lpstr>var(--pharos-font-family-serif)</vt:lpstr>
      <vt:lpstr>Arial</vt:lpstr>
      <vt:lpstr>Helvetica Neue</vt:lpstr>
      <vt:lpstr>Helvetica Neue Medium</vt:lpstr>
      <vt:lpstr>Tahoma</vt:lpstr>
      <vt:lpstr>Office 主题​​</vt:lpstr>
      <vt:lpstr>PowerPoint Presentation</vt:lpstr>
      <vt:lpstr>PowerPoint Presentation</vt:lpstr>
      <vt:lpstr>Reflections on Gender</vt:lpstr>
      <vt:lpstr>Reflections on Gender</vt:lpstr>
      <vt:lpstr>What is gender studies?</vt:lpstr>
      <vt:lpstr>Introductory Concepts</vt:lpstr>
      <vt:lpstr>Introductory Concepts</vt:lpstr>
      <vt:lpstr>Introductory Concepts</vt:lpstr>
      <vt:lpstr>Introductory Concepts</vt:lpstr>
      <vt:lpstr>Introductory Concepts</vt:lpstr>
      <vt:lpstr>Introductory Concepts</vt:lpstr>
      <vt:lpstr>Introductory Concepts</vt:lpstr>
      <vt:lpstr>Introductory Concepts</vt:lpstr>
      <vt:lpstr>The Sex/Gender Distinction</vt:lpstr>
      <vt:lpstr>The Sex/Gender Distinction</vt:lpstr>
      <vt:lpstr>The Sex/Gender Distinction</vt:lpstr>
      <vt:lpstr>The Sex/Gender Distinction</vt:lpstr>
      <vt:lpstr>The Sex/Gender Distinction</vt:lpstr>
      <vt:lpstr>Constructing Gender</vt:lpstr>
      <vt:lpstr>Constructing Gender</vt:lpstr>
      <vt:lpstr>Constructing Gender</vt:lpstr>
      <vt:lpstr>Constructing Gender</vt:lpstr>
      <vt:lpstr>Constructing Gender</vt:lpstr>
      <vt:lpstr>Gender as Social Stratification </vt:lpstr>
      <vt:lpstr>Gender as Social Stratification</vt:lpstr>
      <vt:lpstr>Gender as Social Stratification</vt:lpstr>
      <vt:lpstr>Gender as Social Stratification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JAS Zhang</cp:lastModifiedBy>
  <cp:revision>7</cp:revision>
  <dcterms:modified xsi:type="dcterms:W3CDTF">2024-05-22T04:51:32Z</dcterms:modified>
</cp:coreProperties>
</file>